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804" r:id="rId2"/>
  </p:sldMasterIdLst>
  <p:sldIdLst>
    <p:sldId id="327" r:id="rId3"/>
    <p:sldId id="319" r:id="rId4"/>
    <p:sldId id="326" r:id="rId5"/>
    <p:sldId id="257" r:id="rId6"/>
    <p:sldId id="320" r:id="rId7"/>
    <p:sldId id="272" r:id="rId8"/>
    <p:sldId id="321" r:id="rId9"/>
    <p:sldId id="329" r:id="rId10"/>
    <p:sldId id="330" r:id="rId11"/>
    <p:sldId id="331" r:id="rId12"/>
    <p:sldId id="333" r:id="rId13"/>
    <p:sldId id="350" r:id="rId14"/>
    <p:sldId id="335" r:id="rId15"/>
    <p:sldId id="354" r:id="rId16"/>
    <p:sldId id="334" r:id="rId17"/>
    <p:sldId id="328" r:id="rId18"/>
    <p:sldId id="323" r:id="rId19"/>
    <p:sldId id="324" r:id="rId20"/>
    <p:sldId id="337" r:id="rId21"/>
    <p:sldId id="351" r:id="rId22"/>
    <p:sldId id="352" r:id="rId23"/>
    <p:sldId id="339" r:id="rId24"/>
    <p:sldId id="340" r:id="rId25"/>
    <p:sldId id="359" r:id="rId26"/>
    <p:sldId id="353" r:id="rId27"/>
    <p:sldId id="342" r:id="rId28"/>
    <p:sldId id="355" r:id="rId29"/>
    <p:sldId id="343" r:id="rId30"/>
    <p:sldId id="361" r:id="rId31"/>
    <p:sldId id="344" r:id="rId32"/>
    <p:sldId id="360" r:id="rId33"/>
    <p:sldId id="349" r:id="rId34"/>
    <p:sldId id="325" r:id="rId35"/>
    <p:sldId id="357" r:id="rId36"/>
    <p:sldId id="366" r:id="rId37"/>
    <p:sldId id="363" r:id="rId38"/>
    <p:sldId id="371" r:id="rId39"/>
    <p:sldId id="367" r:id="rId40"/>
    <p:sldId id="368" r:id="rId41"/>
    <p:sldId id="369" r:id="rId42"/>
    <p:sldId id="362" r:id="rId43"/>
    <p:sldId id="387" r:id="rId44"/>
    <p:sldId id="388" r:id="rId45"/>
    <p:sldId id="364" r:id="rId46"/>
    <p:sldId id="346" r:id="rId47"/>
    <p:sldId id="373" r:id="rId48"/>
    <p:sldId id="372" r:id="rId49"/>
    <p:sldId id="375" r:id="rId50"/>
    <p:sldId id="376" r:id="rId51"/>
    <p:sldId id="377" r:id="rId52"/>
    <p:sldId id="374" r:id="rId53"/>
    <p:sldId id="378" r:id="rId54"/>
    <p:sldId id="347" r:id="rId55"/>
    <p:sldId id="379" r:id="rId56"/>
    <p:sldId id="384" r:id="rId57"/>
    <p:sldId id="382" r:id="rId58"/>
    <p:sldId id="383" r:id="rId59"/>
    <p:sldId id="380" r:id="rId60"/>
    <p:sldId id="381" r:id="rId61"/>
    <p:sldId id="385" r:id="rId62"/>
    <p:sldId id="386" r:id="rId6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26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99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127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677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043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863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87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27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808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9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724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07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209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073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1689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88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73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89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52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01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42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68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95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0" y="762000"/>
            <a:ext cx="9144000" cy="152400"/>
          </a:xfrm>
          <a:prstGeom prst="rect">
            <a:avLst/>
          </a:prstGeom>
          <a:gradFill rotWithShape="0">
            <a:gsLst>
              <a:gs pos="0">
                <a:srgbClr val="3366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6934200" y="762000"/>
            <a:ext cx="22098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800">
                <a:solidFill>
                  <a:srgbClr val="4D4D4D"/>
                </a:solidFill>
                <a:latin typeface="Verdana" charset="0"/>
              </a:rPr>
              <a:t>WWW.MIREA.RU</a:t>
            </a:r>
            <a:endParaRPr lang="ru-RU" sz="800">
              <a:solidFill>
                <a:srgbClr val="4D4D4D"/>
              </a:solidFill>
              <a:latin typeface="Verdana" charset="0"/>
            </a:endParaRPr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sz="16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charset="0"/>
            </a:endParaRPr>
          </a:p>
        </p:txBody>
      </p:sp>
      <p:pic>
        <p:nvPicPr>
          <p:cNvPr id="73734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503238" cy="5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73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34363" y="6481763"/>
            <a:ext cx="730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  <p:sp>
        <p:nvSpPr>
          <p:cNvPr id="7373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C57B0-EF12-440B-9F28-EBECC0FE06B3}" type="datetimeFigureOut">
              <a:rPr lang="ru-RU" smtClean="0"/>
              <a:t>19.11.2016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7D281-FE7F-44A3-BEE5-0F0B0D637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20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lose-pixelate.desandro.com/" TargetMode="External"/><Relationship Id="rId2" Type="http://schemas.openxmlformats.org/officeDocument/2006/relationships/hyperlink" Target="http://media.chikuyonok.ru/ambilight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craftymind.com/factory/html5video/CanvasVideo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js.org/" TargetMode="External"/><Relationship Id="rId2" Type="http://schemas.openxmlformats.org/officeDocument/2006/relationships/hyperlink" Target="http://impactjs.com/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canvas.asp" TargetMode="External"/><Relationship Id="rId2" Type="http://schemas.openxmlformats.org/officeDocument/2006/relationships/hyperlink" Target="http://www.nihilogic.dk/labs/canvas_sheet/HTML5_Canvas_Cheat_Sheet.png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beautyoftheweb.com/touchgallery" TargetMode="External"/><Relationship Id="rId4" Type="http://schemas.openxmlformats.org/officeDocument/2006/relationships/hyperlink" Target="http://www.canvasdemo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khronos.org/registry/webgl/specs/latest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ru.wikipedia.org/wiki/OpenGL_ES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2dcontext/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3c.github.io/webvr/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htmlgl.com/" TargetMode="External"/><Relationship Id="rId2" Type="http://schemas.openxmlformats.org/officeDocument/2006/relationships/hyperlink" Target="http://github.com/mrdoob/three.js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w3.org/TR/SVG/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PGML" TargetMode="External"/><Relationship Id="rId2" Type="http://schemas.openxmlformats.org/officeDocument/2006/relationships/hyperlink" Target="http://ru.wikipedia.org/wiki/VML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pepelsbey.net/pres/dynamic-graphics/examples/spinner/spinner-rotate.svg" TargetMode="External"/><Relationship Id="rId2" Type="http://schemas.openxmlformats.org/officeDocument/2006/relationships/hyperlink" Target="http://www.w3.org/TR/SMIL3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pepelsbey.net/pres/dynamic-graphics/examples/inbox-attack/index.svg" TargetMode="External"/><Relationship Id="rId4" Type="http://schemas.openxmlformats.org/officeDocument/2006/relationships/hyperlink" Target="http://pepelsbey.net/pres/dynamic-graphics/examples/hypnotoad/index.htm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raphaeljs.com/" TargetMode="Externa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dev.w3.org/html5/spec/the-video-element.html" TargetMode="Externa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urzak.com/proj/fxcanvas/" TargetMode="External"/><Relationship Id="rId2" Type="http://schemas.openxmlformats.org/officeDocument/2006/relationships/hyperlink" Target="http://code.google.com/p/explorercanvas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Графика и </a:t>
            </a:r>
            <a:r>
              <a:rPr lang="ru-RU" b="1" dirty="0" smtClean="0"/>
              <a:t>мультимедиа </a:t>
            </a:r>
            <a:r>
              <a:rPr lang="ru-RU" b="1" dirty="0" smtClean="0"/>
              <a:t>в </a:t>
            </a:r>
            <a:r>
              <a:rPr lang="en-US" b="1" dirty="0" smtClean="0"/>
              <a:t>HTML5</a:t>
            </a:r>
            <a:endParaRPr lang="ru-RU" b="1" dirty="0"/>
          </a:p>
        </p:txBody>
      </p:sp>
      <p:pic>
        <p:nvPicPr>
          <p:cNvPr id="1026" name="Picture 2" descr="Image result for html 5 multim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88840"/>
            <a:ext cx="585787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36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Варинты использования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Веб-приложения</a:t>
            </a:r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95" y="2254016"/>
            <a:ext cx="7008813" cy="43561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19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Варинты использования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Игры</a:t>
            </a:r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74" y="2494280"/>
            <a:ext cx="7275513" cy="40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18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</a:t>
            </a:r>
            <a:r>
              <a:rPr lang="ru-RU"/>
              <a:t>. Использование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canvas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"myCanvas"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"1200px"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"1200px"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&lt;!-- </a:t>
            </a:r>
            <a:r>
              <a:rPr lang="ru-RU" sz="18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Альтернативное содержимое --&gt;</a:t>
            </a: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canvas&gt;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18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"text/javascript"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 i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i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Modernizr.canvas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alert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ru-RU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Будем рисовать!"</a:t>
            </a: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ru-RU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}</a:t>
            </a: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alert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"Canvas </a:t>
            </a:r>
            <a:r>
              <a:rPr lang="ru-RU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не поддерживается!"</a:t>
            </a: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ru-RU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}</a:t>
            </a: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ru-RU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script&gt;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8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body&gt;</a:t>
            </a:r>
            <a:endParaRPr lang="en-US" sz="18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89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2</a:t>
            </a:r>
            <a:r>
              <a:rPr lang="en-US" smtClean="0"/>
              <a:t>D </a:t>
            </a:r>
            <a:r>
              <a:rPr lang="ru-RU" smtClean="0"/>
              <a:t>контекст</a:t>
            </a:r>
            <a:r>
              <a:rPr lang="en-US" smtClean="0"/>
              <a:t> </a:t>
            </a:r>
            <a:r>
              <a:rPr lang="ru-RU" smtClean="0"/>
              <a:t>отрисовки</a:t>
            </a:r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84" y="2780928"/>
            <a:ext cx="5904656" cy="33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95536" y="1556792"/>
            <a:ext cx="900118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3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canvas 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document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getElementById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3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"myCanvas"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3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 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canvas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getContext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3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"2d"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0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2</a:t>
            </a:r>
            <a:r>
              <a:rPr lang="en-US"/>
              <a:t>D </a:t>
            </a:r>
            <a:r>
              <a:rPr lang="ru-RU"/>
              <a:t>контекст</a:t>
            </a:r>
            <a:r>
              <a:rPr lang="en-US"/>
              <a:t> </a:t>
            </a:r>
            <a:r>
              <a:rPr lang="ru-RU"/>
              <a:t>отрисовки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Конечный автомат</a:t>
            </a:r>
          </a:p>
          <a:p>
            <a:r>
              <a:rPr lang="ru-RU" smtClean="0"/>
              <a:t>Состояние можно сохранить и восстанавливить (</a:t>
            </a:r>
            <a:r>
              <a:rPr lang="en-US" smtClean="0"/>
              <a:t>save/restore</a:t>
            </a:r>
            <a:r>
              <a:rPr lang="ru-RU" smtClean="0"/>
              <a:t>)</a:t>
            </a:r>
            <a:endParaRPr lang="en-US" smtClean="0"/>
          </a:p>
          <a:p>
            <a:endParaRPr lang="ru-RU" smtClean="0"/>
          </a:p>
          <a:p>
            <a:pPr marL="514350" indent="-514350">
              <a:buFont typeface="+mj-lt"/>
              <a:buAutoNum type="arabicPeriod"/>
            </a:pPr>
            <a:r>
              <a:rPr lang="ru-RU" sz="2800" smtClean="0"/>
              <a:t>Установка состояние (цвет, трансформация и т.д.)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smtClean="0"/>
              <a:t>Рисование (линии, примитивы)</a:t>
            </a:r>
          </a:p>
          <a:p>
            <a:pPr marL="514350" indent="-514350">
              <a:buFont typeface="+mj-lt"/>
              <a:buAutoNum type="arabicPeriod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409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Стандартная система кординат</a:t>
            </a:r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618298"/>
            <a:ext cx="6135389" cy="402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68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Canvas API</a:t>
            </a:r>
            <a:endParaRPr lang="ru-RU"/>
          </a:p>
        </p:txBody>
      </p:sp>
      <p:pic>
        <p:nvPicPr>
          <p:cNvPr id="5122" name="Picture 2" descr="http://blogs.msdn.com/cfs-filesystemfile.ashx/__key/communityserver-blogs-components-weblogfiles/00-00-01-11-84-metablogapi/8081.image_5F00_3E7936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439049"/>
            <a:ext cx="9361040" cy="407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Прямоугольник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1416201"/>
            <a:ext cx="7247656" cy="2016223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fillStyle 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"rgb(65, 60, 50)"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9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9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fillRect</a:t>
            </a:r>
            <a:r>
              <a:rPr lang="en-US" sz="9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9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25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9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9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strokeStyle 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"rgb(65, 60, 50)"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9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9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9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strokeRect</a:t>
            </a:r>
            <a:r>
              <a:rPr lang="en-US" sz="9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9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130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9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70</a:t>
            </a:r>
            <a:r>
              <a:rPr lang="en-US" sz="9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960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35824"/>
            <a:ext cx="41148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87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Круг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011" y="1484784"/>
            <a:ext cx="8229600" cy="1900807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8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38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8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fillStyle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3800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rgb</a:t>
            </a:r>
            <a:r>
              <a:rPr lang="en-US" sz="38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(65, 60, 50)"</a:t>
            </a:r>
            <a:r>
              <a:rPr lang="en-US" sz="3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38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beginPath</a:t>
            </a:r>
            <a:r>
              <a:rPr lang="en-US" sz="3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38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8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arc</a:t>
            </a:r>
            <a:r>
              <a:rPr lang="en-US" sz="38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8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3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3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en-US" sz="3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3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Math</a:t>
            </a:r>
            <a:r>
              <a:rPr lang="en-US" sz="38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8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3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800" b="1" i="1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3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3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8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38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3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3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3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3284984"/>
            <a:ext cx="40100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117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Кривые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280831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strokeStyle 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"rgb(65, 60, 50)"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ctx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beginPath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3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moveTo</a:t>
            </a:r>
            <a:r>
              <a:rPr lang="en-US" sz="23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3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3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bezierCurveTo</a:t>
            </a:r>
            <a:r>
              <a:rPr lang="en-US" sz="23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3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70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130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3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3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stroke</a:t>
            </a:r>
            <a:r>
              <a:rPr lang="en-US" sz="23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23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30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300" b="1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58" y="3429000"/>
            <a:ext cx="421246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08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Мультимедия в </a:t>
            </a:r>
            <a:r>
              <a:rPr lang="en-US" smtClean="0"/>
              <a:t>HTML5</a:t>
            </a:r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971600" y="1412776"/>
            <a:ext cx="770485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Canvas </a:t>
            </a:r>
            <a:r>
              <a:rPr lang="ru-RU" sz="2800" dirty="0" smtClean="0"/>
              <a:t>2</a:t>
            </a:r>
            <a:r>
              <a:rPr lang="en-US" sz="2800" dirty="0" smtClean="0"/>
              <a:t>D / 3D </a:t>
            </a:r>
            <a:r>
              <a:rPr lang="en-US" sz="2800" dirty="0" smtClean="0"/>
              <a:t>(</a:t>
            </a:r>
            <a:r>
              <a:rPr lang="en-US" sz="2800" dirty="0" err="1" smtClean="0"/>
              <a:t>WebGL</a:t>
            </a:r>
            <a:r>
              <a:rPr lang="en-US" sz="28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SVG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Video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Audio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Рисование линий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40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ctx.beginPath();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moveTo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lineTo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stroke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24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32856"/>
            <a:ext cx="4032448" cy="286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Изображения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image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Image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image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onload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indent="0">
              <a:buNone/>
            </a:pP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context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drawImage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image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};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image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src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"graffiti.jpg"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800">
              <a:latin typeface="Courier New" pitchFamily="49" charset="0"/>
              <a:cs typeface="Courier New" pitchFamily="49" charset="0"/>
            </a:endParaRPr>
          </a:p>
          <a:p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1559590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Изображения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drawImage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image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sy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sw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sh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		    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dy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dw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dh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28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8" y="2722640"/>
            <a:ext cx="8388425" cy="36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59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Работа с пикселями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/>
          <a:lstStyle/>
          <a:p>
            <a:r>
              <a:rPr lang="en-US" sz="28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createImageData</a:t>
            </a:r>
            <a:r>
              <a:rPr lang="en-US" sz="28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getImageData</a:t>
            </a:r>
            <a:r>
              <a:rPr lang="en-US" sz="2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sx</a:t>
            </a:r>
            <a:r>
              <a:rPr lang="en-US" sz="2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sy</a:t>
            </a:r>
            <a:r>
              <a:rPr lang="en-US" sz="2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sw</a:t>
            </a:r>
            <a:r>
              <a:rPr lang="en-US" sz="2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</a:t>
            </a:r>
            <a:r>
              <a:rPr lang="en-US" sz="28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2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putImageData</a:t>
            </a:r>
            <a:r>
              <a:rPr lang="en-US" sz="28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(pixels)</a:t>
            </a:r>
            <a:endParaRPr lang="ru-RU" sz="28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3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501008"/>
            <a:ext cx="6048672" cy="217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418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Работа с пикселями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imgd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context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getImageData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width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height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pix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imgd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00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ru-RU" sz="20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Инвертация цвета </a:t>
            </a:r>
            <a:endParaRPr lang="ru-RU" sz="2000" smtClean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n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pix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length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pix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255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pix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pix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0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255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pix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pix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0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255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pix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20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i+3 - </a:t>
            </a:r>
            <a:r>
              <a:rPr lang="ru-RU" sz="20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альфа канал </a:t>
            </a:r>
            <a:endParaRPr lang="ru-RU" sz="2000" smtClean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ru-RU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putImageData</a:t>
            </a:r>
            <a:r>
              <a:rPr lang="en-US" sz="20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imgd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x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0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00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11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 err="1" smtClean="0">
                <a:hlinkClick r:id="rId2"/>
              </a:rPr>
              <a:t>Ambilight</a:t>
            </a:r>
            <a:endParaRPr lang="en-US" sz="4800" dirty="0"/>
          </a:p>
          <a:p>
            <a:r>
              <a:rPr lang="en-US" sz="4800" dirty="0" smtClean="0">
                <a:hlinkClick r:id="rId3"/>
              </a:rPr>
              <a:t>Pixelate</a:t>
            </a:r>
            <a:endParaRPr lang="en-US" sz="4800" dirty="0" smtClean="0"/>
          </a:p>
          <a:p>
            <a:r>
              <a:rPr lang="en-US" sz="4400" dirty="0" smtClean="0">
                <a:hlinkClick r:id="rId4" tooltip="Permanent Link to Video Destruction"/>
              </a:rPr>
              <a:t>Video </a:t>
            </a:r>
            <a:r>
              <a:rPr lang="en-US" sz="4400" dirty="0">
                <a:hlinkClick r:id="rId4" tooltip="Permanent Link to Video Destruction"/>
              </a:rPr>
              <a:t>Destruction</a:t>
            </a:r>
            <a:endParaRPr lang="en-US" sz="4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574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Текст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n-US" sz="2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'bold 7em "PT Sans", sans-serif'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fillStyle</a:t>
            </a:r>
            <a:r>
              <a:rPr lang="en-US" sz="2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rgba</a:t>
            </a:r>
            <a:r>
              <a:rPr lang="en-US" sz="2400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(0</a:t>
            </a:r>
            <a:r>
              <a:rPr lang="en-US" sz="24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, 0, 0, </a:t>
            </a:r>
            <a:r>
              <a:rPr lang="en-US" sz="2400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0.5)'</a:t>
            </a:r>
            <a:r>
              <a:rPr lang="en-US" sz="2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textAlign</a:t>
            </a:r>
            <a:r>
              <a:rPr lang="en-US" sz="2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'center'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textBaseline</a:t>
            </a:r>
            <a:r>
              <a:rPr lang="en-US" sz="2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'top'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4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fillText</a:t>
            </a:r>
            <a:r>
              <a:rPr lang="en-US" sz="2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l-GR" sz="24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ru-RU" sz="2400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Ололо</a:t>
            </a:r>
            <a:r>
              <a:rPr lang="el-GR" sz="2400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l-GR" sz="2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l-GR" sz="2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l-GR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290</a:t>
            </a:r>
            <a:r>
              <a:rPr lang="el-GR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l-GR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l-GR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330</a:t>
            </a:r>
            <a:r>
              <a:rPr lang="el-GR" sz="2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l-GR" sz="2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l-GR" sz="2400" dirty="0">
              <a:latin typeface="Courier New" pitchFamily="49" charset="0"/>
              <a:cs typeface="Courier New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19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Наложение (</a:t>
            </a:r>
            <a:r>
              <a:rPr lang="en-US" smtClean="0"/>
              <a:t>Compositing</a:t>
            </a:r>
            <a:r>
              <a:rPr lang="ru-RU" smtClean="0"/>
              <a:t>).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globalAlpha 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0.38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</a:t>
            </a:r>
          </a:p>
          <a:p>
            <a:pPr marL="0" indent="0">
              <a:buNone/>
            </a:pPr>
            <a:endParaRPr lang="ru-RU" sz="28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8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8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8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endParaRPr lang="ru-RU" sz="28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globalCompositeOperation </a:t>
            </a:r>
            <a:r>
              <a:rPr lang="en-US" sz="2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"source-over"</a:t>
            </a:r>
            <a:r>
              <a:rPr lang="en-US" sz="2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60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800" smtClean="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09687"/>
            <a:ext cx="2448272" cy="325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236856"/>
            <a:ext cx="3293712" cy="313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Тени (</a:t>
            </a:r>
            <a:r>
              <a:rPr lang="en-US"/>
              <a:t>Shadow API</a:t>
            </a:r>
            <a:r>
              <a:rPr lang="ru-RU" smtClean="0"/>
              <a:t>)</a:t>
            </a:r>
            <a:endParaRPr lang="ru-RU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0384" y="2132857"/>
            <a:ext cx="8435280" cy="4104456"/>
          </a:xfrm>
        </p:spPr>
        <p:txBody>
          <a:bodyPr/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shadowOffsetX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shadowOffsetY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shadowBlur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shadowColor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'rgba(255, 0, 0, 0.5)'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fillStyle 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'#00f'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fillRect</a:t>
            </a:r>
            <a:r>
              <a:rPr lang="en-US" sz="2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2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24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pic>
        <p:nvPicPr>
          <p:cNvPr id="6146" name="Picture 2" descr="http://w3pro.ru/files/article/2010/10/50/canvas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024" y="1484784"/>
            <a:ext cx="478085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73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Градиенты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ru-RU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context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createLinearGradient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sx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sy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dx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dy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g1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addColorStop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'#f00'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g1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addColorStop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'#ff0'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gradient1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addColorStop</a:t>
            </a:r>
            <a:r>
              <a:rPr lang="en-US" sz="1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'#00f'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1800" b="1" i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g2 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context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createRadialGradient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sx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sy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sr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dx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dy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dr</a:t>
            </a:r>
            <a:r>
              <a:rPr 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8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pic>
        <p:nvPicPr>
          <p:cNvPr id="7170" name="Picture 2" descr="&amp;Pcy;&amp;rcy;&amp;icy;&amp;mcy;&amp;iecy;&amp;rcy; &amp;icy;&amp;scy;&amp;pcy;&amp;ocy;&amp;lcy;&amp;softcy;&amp;zcy;&amp;ocy;&amp;vcy;&amp;acy;&amp;ncy;&amp;icy;&amp;yacy; &amp;lcy;&amp;icy;&amp;ncy;&amp;iecy;&amp;jcy;&amp;ncy;&amp;ocy;&amp;gcy;&amp;ocy; &amp;gcy;&amp;rcy;&amp;acy;&amp;dcy;&amp;icy;&amp;iecy;&amp;ncy;&amp;tcy;&amp;a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694152"/>
            <a:ext cx="316835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91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log.teamtreehouse.com/wp-content/uploads/2012/08/html5-canv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9" y="1052736"/>
            <a:ext cx="861935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77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Трансформация</a:t>
            </a:r>
            <a:r>
              <a:rPr lang="en-US"/>
              <a:t>.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575351"/>
            <a:ext cx="8568952" cy="2589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scale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8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ctx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rotate</a:t>
            </a:r>
            <a:r>
              <a:rPr lang="en-US" sz="28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rad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translate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ctx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setTransform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8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  <p:grpSp>
        <p:nvGrpSpPr>
          <p:cNvPr id="14" name="Group 13"/>
          <p:cNvGrpSpPr/>
          <p:nvPr/>
        </p:nvGrpSpPr>
        <p:grpSpPr>
          <a:xfrm>
            <a:off x="1850584" y="2852936"/>
            <a:ext cx="4371631" cy="2876739"/>
            <a:chOff x="2455083" y="3059668"/>
            <a:chExt cx="2873001" cy="194512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807804" y="3429000"/>
              <a:ext cx="252028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2807804" y="3429000"/>
              <a:ext cx="0" cy="15757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455083" y="4509120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y</a:t>
              </a:r>
              <a:endParaRPr lang="ru-RU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09756" y="305966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x</a:t>
              </a:r>
              <a:endParaRPr lang="ru-RU"/>
            </a:p>
          </p:txBody>
        </p:sp>
      </p:grpSp>
      <p:grpSp>
        <p:nvGrpSpPr>
          <p:cNvPr id="15" name="Group 14"/>
          <p:cNvGrpSpPr/>
          <p:nvPr/>
        </p:nvGrpSpPr>
        <p:grpSpPr>
          <a:xfrm rot="1938032">
            <a:off x="3524373" y="3618345"/>
            <a:ext cx="3129645" cy="2756511"/>
            <a:chOff x="2455083" y="3059668"/>
            <a:chExt cx="2873001" cy="1945124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807804" y="3429000"/>
              <a:ext cx="252028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807804" y="3429000"/>
              <a:ext cx="0" cy="15757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455083" y="4509120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y</a:t>
              </a:r>
              <a:endParaRPr lang="ru-RU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09756" y="305966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x</a:t>
              </a:r>
              <a:endParaRPr lang="ru-RU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85607" y="3148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3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Анимация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Нет встроенной поддержки анимации</a:t>
            </a:r>
            <a:endParaRPr lang="ru-RU" dirty="0"/>
          </a:p>
          <a:p>
            <a:r>
              <a:rPr lang="ru-RU" dirty="0" smtClean="0"/>
              <a:t>Способы: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setInterval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requestAnimationFrame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endParaRPr lang="ru-RU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84919"/>
            <a:ext cx="3967474" cy="2641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06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Фреймфорки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http://impactjs.com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paperjs.org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9428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Ссылки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hlinkClick r:id="rId2"/>
              </a:rPr>
              <a:t>Canvas Cheat Sheet</a:t>
            </a:r>
            <a:endParaRPr lang="en-US" sz="2800" smtClean="0"/>
          </a:p>
          <a:p>
            <a:r>
              <a:rPr lang="en-US" sz="2800">
                <a:hlinkClick r:id="rId3"/>
              </a:rPr>
              <a:t>http://</a:t>
            </a:r>
            <a:r>
              <a:rPr lang="en-US" sz="2800" smtClean="0">
                <a:hlinkClick r:id="rId3"/>
              </a:rPr>
              <a:t>www.w3schools.com/html/html5_canvas.asp</a:t>
            </a:r>
            <a:endParaRPr lang="en-US" sz="2800" smtClean="0"/>
          </a:p>
          <a:p>
            <a:r>
              <a:rPr lang="en-US" sz="2800">
                <a:hlinkClick r:id="rId4"/>
              </a:rPr>
              <a:t>http://www.canvasdemos.com</a:t>
            </a:r>
            <a:r>
              <a:rPr lang="en-US" sz="2800" smtClean="0">
                <a:hlinkClick r:id="rId4"/>
              </a:rPr>
              <a:t>/</a:t>
            </a:r>
            <a:endParaRPr lang="en-US" sz="2800" smtClean="0"/>
          </a:p>
          <a:p>
            <a:r>
              <a:rPr lang="en-US" sz="2800">
                <a:hlinkClick r:id="rId5"/>
              </a:rPr>
              <a:t>http://</a:t>
            </a:r>
            <a:r>
              <a:rPr lang="en-US" sz="2800" smtClean="0">
                <a:hlinkClick r:id="rId5"/>
              </a:rPr>
              <a:t>www.beautyoftheweb.com/touchgallery</a:t>
            </a:r>
            <a:endParaRPr lang="en-US" sz="2800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558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Canvas (WebGL)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WebGL – JavaSript API </a:t>
            </a:r>
            <a:r>
              <a:rPr lang="ru-RU" smtClean="0"/>
              <a:t>для создания интерактивной </a:t>
            </a:r>
            <a:r>
              <a:rPr lang="en-US" smtClean="0"/>
              <a:t>3D </a:t>
            </a:r>
            <a:r>
              <a:rPr lang="ru-RU" smtClean="0"/>
              <a:t>графики</a:t>
            </a:r>
          </a:p>
          <a:p>
            <a:r>
              <a:rPr lang="ru-RU" smtClean="0"/>
              <a:t>Спецификация разработана </a:t>
            </a:r>
            <a:r>
              <a:rPr lang="en-US"/>
              <a:t>Khronos </a:t>
            </a:r>
            <a:r>
              <a:rPr lang="en-US" smtClean="0"/>
              <a:t>Group</a:t>
            </a:r>
            <a:r>
              <a:rPr lang="ru-RU" smtClean="0"/>
              <a:t> </a:t>
            </a:r>
            <a:r>
              <a:rPr lang="en-US" smtClean="0">
                <a:hlinkClick r:id="rId2"/>
              </a:rPr>
              <a:t>http</a:t>
            </a:r>
            <a:r>
              <a:rPr lang="en-US">
                <a:hlinkClick r:id="rId2"/>
              </a:rPr>
              <a:t>://www.khronos.org/registry/webgl/specs/latest</a:t>
            </a:r>
            <a:r>
              <a:rPr lang="en-US" smtClean="0">
                <a:hlinkClick r:id="rId2"/>
              </a:rPr>
              <a:t>/</a:t>
            </a:r>
            <a:endParaRPr lang="ru-RU" smtClean="0"/>
          </a:p>
          <a:p>
            <a:endParaRPr lang="ru-RU"/>
          </a:p>
        </p:txBody>
      </p:sp>
      <p:pic>
        <p:nvPicPr>
          <p:cNvPr id="10244" name="Picture 4" descr="http://www.khronos.org/registry/Khronos-1600-Transparent-May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754989"/>
            <a:ext cx="4514900" cy="84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www.lancs.ac.uk/staff/jamesm/ptclouds/webgl%2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602283"/>
            <a:ext cx="2232248" cy="115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4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WebGL</a:t>
            </a:r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336704" cy="4389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00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Возник </a:t>
            </a:r>
            <a:r>
              <a:rPr lang="ru-RU" dirty="0"/>
              <a:t>из экспериментов над </a:t>
            </a:r>
            <a:r>
              <a:rPr lang="ru-RU" dirty="0" err="1"/>
              <a:t>Canvas</a:t>
            </a:r>
            <a:endParaRPr lang="ru-RU" dirty="0"/>
          </a:p>
          <a:p>
            <a:r>
              <a:rPr lang="ru-RU" dirty="0" smtClean="0"/>
              <a:t>Спецификация </a:t>
            </a:r>
            <a:r>
              <a:rPr lang="ru-RU" dirty="0"/>
              <a:t>версии 1.0 была выпущена 3 марта 2011 года</a:t>
            </a:r>
          </a:p>
          <a:p>
            <a:r>
              <a:rPr lang="ru-RU" dirty="0" smtClean="0"/>
              <a:t>Использует контекст </a:t>
            </a:r>
            <a:r>
              <a:rPr lang="en-US" dirty="0" smtClean="0"/>
              <a:t>HTML5 Canvas</a:t>
            </a:r>
            <a:endParaRPr lang="ru-RU" dirty="0" smtClean="0"/>
          </a:p>
          <a:p>
            <a:r>
              <a:rPr lang="ru-RU" dirty="0" smtClean="0"/>
              <a:t>Построен </a:t>
            </a:r>
            <a:r>
              <a:rPr lang="ru-RU" dirty="0"/>
              <a:t>на основе </a:t>
            </a:r>
            <a:r>
              <a:rPr lang="ru-RU" dirty="0" err="1">
                <a:hlinkClick r:id="rId2" tooltip="OpenGL ES"/>
              </a:rPr>
              <a:t>OpenGL</a:t>
            </a:r>
            <a:r>
              <a:rPr lang="ru-RU" dirty="0">
                <a:hlinkClick r:id="rId2" tooltip="OpenGL ES"/>
              </a:rPr>
              <a:t> ES</a:t>
            </a:r>
            <a:r>
              <a:rPr lang="ru-RU" dirty="0"/>
              <a:t> </a:t>
            </a:r>
            <a:r>
              <a:rPr lang="ru-RU" dirty="0" smtClean="0"/>
              <a:t>2.0</a:t>
            </a:r>
            <a:endParaRPr lang="en-US" dirty="0" smtClean="0"/>
          </a:p>
          <a:p>
            <a:r>
              <a:rPr lang="en-US" dirty="0" err="1" smtClean="0"/>
              <a:t>WebGL</a:t>
            </a:r>
            <a:r>
              <a:rPr lang="en-US" dirty="0" smtClean="0"/>
              <a:t> 2.0 </a:t>
            </a:r>
            <a:r>
              <a:rPr lang="ru-RU" dirty="0" smtClean="0"/>
              <a:t>на основе </a:t>
            </a:r>
            <a:r>
              <a:rPr lang="en-US" dirty="0"/>
              <a:t>OpenGL ES </a:t>
            </a:r>
            <a:r>
              <a:rPr lang="en-US" dirty="0" smtClean="0"/>
              <a:t>3.0</a:t>
            </a:r>
            <a:r>
              <a:rPr lang="ru-RU" dirty="0" smtClean="0"/>
              <a:t> (</a:t>
            </a:r>
            <a:r>
              <a:rPr lang="en-US" dirty="0" smtClean="0"/>
              <a:t>FF, Chrome only</a:t>
            </a:r>
            <a:r>
              <a:rPr lang="ru-RU" dirty="0" smtClean="0"/>
              <a:t>)</a:t>
            </a:r>
            <a:endParaRPr lang="ru-RU" dirty="0" smtClean="0"/>
          </a:p>
          <a:p>
            <a:r>
              <a:rPr lang="ru-RU" dirty="0"/>
              <a:t>Код на </a:t>
            </a:r>
            <a:r>
              <a:rPr lang="ru-RU" dirty="0" err="1"/>
              <a:t>WebGL</a:t>
            </a:r>
            <a:r>
              <a:rPr lang="ru-RU" dirty="0"/>
              <a:t> выполняется с помощью </a:t>
            </a:r>
            <a:r>
              <a:rPr lang="ru-RU" dirty="0" smtClean="0"/>
              <a:t>видеокарты</a:t>
            </a:r>
          </a:p>
          <a:p>
            <a:r>
              <a:rPr lang="ru-RU" dirty="0" smtClean="0"/>
              <a:t>Игры</a:t>
            </a:r>
            <a:r>
              <a:rPr lang="ru-RU" dirty="0"/>
              <a:t>, 360°-обзоров товаров, трёхмерные </a:t>
            </a:r>
            <a:r>
              <a:rPr lang="ru-RU" dirty="0" smtClean="0"/>
              <a:t>графики</a:t>
            </a:r>
            <a:r>
              <a:rPr lang="en-US" dirty="0" smtClean="0"/>
              <a:t>, VR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997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WebGL </a:t>
            </a:r>
            <a:r>
              <a:rPr lang="ru-RU" smtClean="0"/>
              <a:t>контекст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&lt;body&gt;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canvas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id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"glCanvas"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1200px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"1200px"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&lt;!-- </a:t>
            </a:r>
            <a:r>
              <a:rPr lang="ru-RU" sz="16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Альтернативное содержимое --&gt;</a:t>
            </a:r>
            <a:r>
              <a:rPr lang="ru-RU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6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canvas&gt;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6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"text/javascript"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var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canvas 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document.getElementById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"glCanvas"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var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 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canvas.getContext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"experimental-webgl"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gl.clearColor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0.0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0.0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0.0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1.0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gl.enable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gl.DEPTH_TEST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gl.depthFunc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gl.LEQUAL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gl.clear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gl.COLOR_BUFFER_BIT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6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gl.DEPTH_BUFFER_BIT</a:t>
            </a:r>
            <a:r>
              <a:rPr lang="en-US" sz="16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script&gt;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body&gt;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6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45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12776"/>
            <a:ext cx="5976664" cy="506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35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WebGL</a:t>
            </a:r>
            <a:endParaRPr lang="ru-RU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03571"/>
            <a:ext cx="5651723" cy="5124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0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/>
              <a:t>Canvas</a:t>
            </a:r>
            <a:r>
              <a:rPr lang="ru-RU"/>
              <a:t> (англ. canvas — «холст») — набор API для создания и управления растровой графикой при помощи JavaScript.</a:t>
            </a:r>
          </a:p>
          <a:p>
            <a:r>
              <a:rPr lang="en-US">
                <a:hlinkClick r:id="rId2"/>
              </a:rPr>
              <a:t>http://www.w3.org/TR/2dcontext</a:t>
            </a:r>
            <a:r>
              <a:rPr lang="en-US" smtClean="0">
                <a:hlinkClick r:id="rId2"/>
              </a:rPr>
              <a:t>/</a:t>
            </a:r>
            <a:endParaRPr lang="ru-RU" smtClean="0"/>
          </a:p>
          <a:p>
            <a:endParaRPr lang="ru-RU" smtClean="0"/>
          </a:p>
          <a:p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3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WebGL. </a:t>
            </a:r>
            <a:r>
              <a:rPr lang="ru-RU" smtClean="0"/>
              <a:t>Вектор атаки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 descr="http://www.dvhardware.net/news/2011/webgl_attack_mechan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6048672" cy="36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8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Поддержка </a:t>
            </a:r>
            <a:r>
              <a:rPr lang="en-US" smtClean="0"/>
              <a:t>WebGL</a:t>
            </a:r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47" y="2132856"/>
            <a:ext cx="8893849" cy="347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WebVR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WebVR</a:t>
            </a:r>
            <a:r>
              <a:rPr lang="en-US" dirty="0" smtClean="0"/>
              <a:t> </a:t>
            </a:r>
            <a:r>
              <a:rPr lang="en-US" dirty="0"/>
              <a:t>is an experimental JavaScript API that provides support for virtual reality devices, such as the HTC Vive, Oculus Rift or Google Cardboard, in a web browser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https://w3c.github.io/webvr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Virtual Reality Website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856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Reality </a:t>
            </a:r>
            <a:r>
              <a:rPr lang="en-US" dirty="0" smtClean="0"/>
              <a:t>Website</a:t>
            </a:r>
            <a:endParaRPr lang="ru-RU" dirty="0"/>
          </a:p>
        </p:txBody>
      </p:sp>
      <p:pic>
        <p:nvPicPr>
          <p:cNvPr id="3074" name="Picture 2" descr="Sketch of a person in a chair with wearing goggles labelled &quot;Head mounted display (HMD)&quot; facing a monitor with a webcam labelled &quot;Position sensor&quot;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720" y="1600200"/>
            <a:ext cx="405656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287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Библиотеки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SpiderGL</a:t>
            </a:r>
            <a:endParaRPr lang="ru-RU" dirty="0" smtClean="0"/>
          </a:p>
          <a:p>
            <a:r>
              <a:rPr lang="en-US" dirty="0" smtClean="0">
                <a:hlinkClick r:id="rId2"/>
              </a:rPr>
              <a:t>Three.js</a:t>
            </a:r>
            <a:endParaRPr lang="ru-RU" dirty="0" smtClean="0"/>
          </a:p>
          <a:p>
            <a:r>
              <a:rPr lang="en-US" dirty="0" smtClean="0"/>
              <a:t>GLGE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http://htmlgl.com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- </a:t>
            </a:r>
            <a:r>
              <a:rPr lang="ru-RU" dirty="0" err="1" smtClean="0"/>
              <a:t>отрисовка</a:t>
            </a:r>
            <a:r>
              <a:rPr lang="ru-RU" dirty="0" smtClean="0"/>
              <a:t> </a:t>
            </a:r>
            <a:r>
              <a:rPr lang="en-US" dirty="0" smtClean="0"/>
              <a:t>DOM </a:t>
            </a:r>
            <a:r>
              <a:rPr lang="ru-RU" dirty="0" smtClean="0"/>
              <a:t>на </a:t>
            </a:r>
            <a:r>
              <a:rPr lang="en-US" dirty="0" smtClean="0"/>
              <a:t>GPU, </a:t>
            </a:r>
            <a:r>
              <a:rPr lang="ru-RU" dirty="0" smtClean="0"/>
              <a:t>помощью </a:t>
            </a:r>
            <a:r>
              <a:rPr lang="en-US" dirty="0" err="1"/>
              <a:t>W</a:t>
            </a:r>
            <a:r>
              <a:rPr lang="en-US" dirty="0" err="1" smtClean="0"/>
              <a:t>ebGL</a:t>
            </a:r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04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SVG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/>
              <a:t>SVG</a:t>
            </a:r>
            <a:r>
              <a:rPr lang="ru-RU"/>
              <a:t> (масштабируемая векторная графика) — XML-подобный язык для визуального описания векторной </a:t>
            </a:r>
            <a:r>
              <a:rPr lang="ru-RU" smtClean="0"/>
              <a:t>графики</a:t>
            </a:r>
          </a:p>
          <a:p>
            <a:r>
              <a:rPr lang="en-US">
                <a:hlinkClick r:id="rId2"/>
              </a:rPr>
              <a:t>http://www.w3.org/TR/SVG</a:t>
            </a:r>
            <a:r>
              <a:rPr lang="en-US" smtClean="0">
                <a:hlinkClick r:id="rId2"/>
              </a:rPr>
              <a:t>/</a:t>
            </a:r>
            <a:endParaRPr lang="ru-RU" smtClean="0"/>
          </a:p>
          <a:p>
            <a:endParaRPr lang="ru-RU"/>
          </a:p>
        </p:txBody>
      </p:sp>
      <p:pic>
        <p:nvPicPr>
          <p:cNvPr id="17410" name="Picture 2" descr="http://upload.wikimedia.org/wikipedia/en/thumb/c/ce/SVG-logo.svg/512px-SVG-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653136"/>
            <a:ext cx="2592288" cy="10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2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SVG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Разрабатывается </a:t>
            </a:r>
            <a:r>
              <a:rPr lang="en-US" smtClean="0"/>
              <a:t>W3C </a:t>
            </a:r>
            <a:r>
              <a:rPr lang="ru-RU" smtClean="0"/>
              <a:t>с </a:t>
            </a:r>
            <a:r>
              <a:rPr lang="ru-RU"/>
              <a:t>1999 </a:t>
            </a:r>
            <a:r>
              <a:rPr lang="ru-RU" smtClean="0"/>
              <a:t>года</a:t>
            </a:r>
            <a:endParaRPr lang="en-US" smtClean="0"/>
          </a:p>
          <a:p>
            <a:r>
              <a:rPr lang="ru-RU"/>
              <a:t>В основу </a:t>
            </a:r>
            <a:r>
              <a:rPr lang="ru-RU" smtClean="0"/>
              <a:t>легли </a:t>
            </a:r>
            <a:r>
              <a:rPr lang="ru-RU"/>
              <a:t>языки разметки </a:t>
            </a:r>
            <a:r>
              <a:rPr lang="ru-RU">
                <a:hlinkClick r:id="rId2" tooltip="VML"/>
              </a:rPr>
              <a:t>VML</a:t>
            </a:r>
            <a:r>
              <a:rPr lang="ru-RU"/>
              <a:t> </a:t>
            </a:r>
            <a:r>
              <a:rPr lang="en-US"/>
              <a:t>(Microsoft) </a:t>
            </a:r>
            <a:r>
              <a:rPr lang="ru-RU" smtClean="0"/>
              <a:t>и </a:t>
            </a:r>
            <a:r>
              <a:rPr lang="ru-RU" smtClean="0">
                <a:hlinkClick r:id="rId3" tooltip="PGML"/>
              </a:rPr>
              <a:t>PGML</a:t>
            </a:r>
            <a:r>
              <a:rPr lang="en-US"/>
              <a:t> (Adobe, IBM</a:t>
            </a:r>
            <a:r>
              <a:rPr lang="en-US" smtClean="0"/>
              <a:t>)</a:t>
            </a:r>
            <a:endParaRPr lang="ru-RU" smtClean="0"/>
          </a:p>
          <a:p>
            <a:r>
              <a:rPr lang="ru-RU" smtClean="0"/>
              <a:t>Особенности:</a:t>
            </a:r>
            <a:endParaRPr lang="en-US" smtClean="0"/>
          </a:p>
          <a:p>
            <a:pPr lvl="1"/>
            <a:r>
              <a:rPr lang="ru-RU"/>
              <a:t>д</a:t>
            </a:r>
            <a:r>
              <a:rPr lang="ru-RU" smtClean="0"/>
              <a:t>екларативный </a:t>
            </a:r>
          </a:p>
          <a:p>
            <a:pPr lvl="1"/>
            <a:r>
              <a:rPr lang="ru-RU" smtClean="0"/>
              <a:t>векторный </a:t>
            </a:r>
            <a:r>
              <a:rPr lang="ru-RU"/>
              <a:t>→ </a:t>
            </a:r>
            <a:r>
              <a:rPr lang="ru-RU" smtClean="0"/>
              <a:t>масштабируется</a:t>
            </a:r>
          </a:p>
          <a:p>
            <a:pPr lvl="1"/>
            <a:r>
              <a:rPr lang="ru-RU" smtClean="0"/>
              <a:t>текстовый </a:t>
            </a:r>
            <a:r>
              <a:rPr lang="ru-RU"/>
              <a:t>→ доступен *</a:t>
            </a:r>
          </a:p>
          <a:p>
            <a:pPr lvl="1"/>
            <a:r>
              <a:rPr lang="ru-RU" smtClean="0"/>
              <a:t>поддерживает </a:t>
            </a:r>
            <a:r>
              <a:rPr lang="en-US" smtClean="0"/>
              <a:t>CSS</a:t>
            </a:r>
            <a:r>
              <a:rPr lang="ru-RU" smtClean="0"/>
              <a:t> , обработку событий и анимацию</a:t>
            </a:r>
          </a:p>
          <a:p>
            <a:pPr lvl="1"/>
            <a:endParaRPr lang="ru-RU" smtClean="0"/>
          </a:p>
          <a:p>
            <a:endParaRPr lang="ru-RU" smtClean="0"/>
          </a:p>
          <a:p>
            <a:endParaRPr lang="ru-RU" smtClean="0"/>
          </a:p>
          <a:p>
            <a:endParaRPr lang="en-US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4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Поддержка </a:t>
            </a:r>
            <a:r>
              <a:rPr lang="en-US" smtClean="0"/>
              <a:t>SVG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28800"/>
            <a:ext cx="8928992" cy="34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</a:t>
            </a:r>
            <a:r>
              <a:rPr lang="ru-RU" dirty="0" smtClean="0"/>
              <a:t>. Пример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764" y="1628800"/>
            <a:ext cx="85137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&lt;?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xml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version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"1.0"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encoding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"UTF-8"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standalone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"no"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?&gt;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&lt;svg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version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"1.1"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xmlns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"http://www.w3.org/2000/svg"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xmlns:xlink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"http://www.w3.org/1999/xlink"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"400px"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"400px"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&lt;rect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"0"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"0"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"400"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"400"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"none"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"black"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stroke-width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"5px"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stroke-opacity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"0.5"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&lt;g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fill-opacity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"0.6"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"black"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stroke-width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"0.5px"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&lt;circle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cx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"104px"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"translate( 0,-52)"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&lt;circle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cx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"104px"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"blue"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"translate( 60, 52)"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&lt;circle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cx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cy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"200px"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"104px"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"green"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"translate(-60, 52)"</a:t>
            </a:r>
            <a:r>
              <a:rPr lang="en-US" sz="14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&lt;/g&gt;</a:t>
            </a:r>
            <a:r>
              <a:rPr lang="en-US" sz="14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4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&lt;/svg&gt;</a:t>
            </a:r>
            <a:endParaRPr lang="en-US" sz="140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4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Возможности </a:t>
            </a:r>
            <a:r>
              <a:rPr lang="en-US" smtClean="0"/>
              <a:t>SVG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568952" cy="4525963"/>
          </a:xfrm>
        </p:spPr>
        <p:txBody>
          <a:bodyPr>
            <a:normAutofit fontScale="92500"/>
          </a:bodyPr>
          <a:lstStyle/>
          <a:p>
            <a:r>
              <a:rPr lang="ru-RU" b="1" smtClean="0"/>
              <a:t>Описание путей </a:t>
            </a:r>
            <a:r>
              <a:rPr lang="ru-RU" smtClean="0"/>
              <a:t>(</a:t>
            </a:r>
            <a:r>
              <a:rPr lang="en-US" smtClean="0"/>
              <a:t>path</a:t>
            </a:r>
            <a:r>
              <a:rPr lang="ru-RU" smtClean="0"/>
              <a:t>)</a:t>
            </a:r>
            <a:endParaRPr lang="en-US" smtClean="0"/>
          </a:p>
          <a:p>
            <a:pPr marL="0" indent="0">
              <a:buNone/>
            </a:pPr>
            <a:r>
              <a:rPr lang="en-US" sz="22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&lt;path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2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"none"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stroke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2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"black"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2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d</a:t>
            </a:r>
            <a:r>
              <a:rPr lang="en-US" sz="2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2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"M 227 239 L 328 90 L 346 250 </a:t>
            </a:r>
            <a:r>
              <a:rPr lang="en-US" sz="22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L </a:t>
            </a:r>
            <a:r>
              <a:rPr lang="en-US" sz="22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410 </a:t>
            </a:r>
            <a:r>
              <a:rPr lang="en-US" sz="2200" b="1" smtClean="0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150"</a:t>
            </a:r>
            <a:r>
              <a:rPr lang="en-US" sz="22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endParaRPr lang="en-US" sz="220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400"/>
              <a:t>M (</a:t>
            </a:r>
            <a:r>
              <a:rPr lang="ru-RU" sz="2400"/>
              <a:t>англ. </a:t>
            </a:r>
            <a:r>
              <a:rPr lang="en-US" sz="2400" i="1"/>
              <a:t>moveto</a:t>
            </a:r>
            <a:r>
              <a:rPr lang="en-US" sz="2400"/>
              <a:t> — </a:t>
            </a:r>
            <a:r>
              <a:rPr lang="ru-RU" sz="2400" smtClean="0"/>
              <a:t>переместить</a:t>
            </a:r>
            <a:r>
              <a:rPr lang="ru-RU" sz="2400"/>
              <a:t>) </a:t>
            </a:r>
            <a:endParaRPr lang="en-US" sz="2400" smtClean="0"/>
          </a:p>
          <a:p>
            <a:pPr lvl="1"/>
            <a:r>
              <a:rPr lang="ru-RU" sz="2400"/>
              <a:t>L (англ. </a:t>
            </a:r>
            <a:r>
              <a:rPr lang="ru-RU" sz="2400" i="1"/>
              <a:t>lineto</a:t>
            </a:r>
            <a:r>
              <a:rPr lang="ru-RU" sz="2400"/>
              <a:t> — нарисовать линию</a:t>
            </a:r>
            <a:r>
              <a:rPr lang="ru-RU" sz="2400" smtClean="0"/>
              <a:t>)</a:t>
            </a:r>
            <a:endParaRPr lang="en-US" sz="2400" smtClean="0"/>
          </a:p>
          <a:p>
            <a:pPr lvl="1"/>
            <a:r>
              <a:rPr lang="ru-RU" sz="2400" smtClean="0"/>
              <a:t>отрезки </a:t>
            </a:r>
            <a:r>
              <a:rPr lang="ru-RU" sz="2400"/>
              <a:t>прямых </a:t>
            </a:r>
            <a:r>
              <a:rPr lang="ru-RU" sz="2400" smtClean="0"/>
              <a:t>(H</a:t>
            </a:r>
            <a:r>
              <a:rPr lang="ru-RU" sz="2400"/>
              <a:t>, V), </a:t>
            </a:r>
            <a:r>
              <a:rPr lang="ru-RU" sz="2400" smtClean="0"/>
              <a:t>кривые </a:t>
            </a:r>
            <a:r>
              <a:rPr lang="ru-RU" sz="2400"/>
              <a:t>Безье (C, S, Q, T) и </a:t>
            </a:r>
            <a:r>
              <a:rPr lang="ru-RU" sz="2400" smtClean="0"/>
              <a:t>дуги </a:t>
            </a:r>
            <a:r>
              <a:rPr lang="ru-RU" sz="2400"/>
              <a:t>(A</a:t>
            </a:r>
            <a:r>
              <a:rPr lang="ru-RU" sz="2400" smtClean="0"/>
              <a:t>)</a:t>
            </a:r>
          </a:p>
          <a:p>
            <a:r>
              <a:rPr lang="ru-RU" b="1"/>
              <a:t>Примитивы</a:t>
            </a:r>
            <a:r>
              <a:rPr lang="ru-RU"/>
              <a:t> (</a:t>
            </a:r>
            <a:r>
              <a:rPr lang="ru-RU" smtClean="0"/>
              <a:t>многоугольники, </a:t>
            </a:r>
            <a:r>
              <a:rPr lang="ru-RU"/>
              <a:t>окружности и т. п</a:t>
            </a:r>
            <a:r>
              <a:rPr lang="ru-RU" smtClean="0"/>
              <a:t>.)</a:t>
            </a:r>
          </a:p>
          <a:p>
            <a:r>
              <a:rPr lang="ru-RU" b="1"/>
              <a:t>Визуальные свойства </a:t>
            </a:r>
            <a:r>
              <a:rPr lang="ru-RU"/>
              <a:t>(окраска, прозрачность, скругление углов и т. д)</a:t>
            </a:r>
          </a:p>
        </p:txBody>
      </p:sp>
    </p:spTree>
    <p:extLst>
      <p:ext uri="{BB962C8B-B14F-4D97-AF65-F5344CB8AC3E}">
        <p14:creationId xmlns:p14="http://schemas.microsoft.com/office/powerpoint/2010/main" val="35307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/>
              <a:t>Появление </a:t>
            </a:r>
            <a:r>
              <a:rPr lang="en-US" b="1" smtClean="0"/>
              <a:t>Canvas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ru-RU"/>
              <a:t>Придумано </a:t>
            </a:r>
            <a:r>
              <a:rPr lang="ru-RU" smtClean="0"/>
              <a:t>Apple</a:t>
            </a:r>
            <a:r>
              <a:rPr lang="en-US" smtClean="0"/>
              <a:t> </a:t>
            </a:r>
            <a:r>
              <a:rPr lang="ru-RU" smtClean="0"/>
              <a:t>в 2004, </a:t>
            </a:r>
            <a:r>
              <a:rPr lang="ru-RU"/>
              <a:t>как </a:t>
            </a:r>
            <a:r>
              <a:rPr lang="ru-RU" smtClean="0"/>
              <a:t>компонент в движке </a:t>
            </a:r>
            <a:r>
              <a:rPr lang="en-US" smtClean="0"/>
              <a:t>WebKit</a:t>
            </a:r>
            <a:r>
              <a:rPr lang="ru-RU" smtClean="0"/>
              <a:t> </a:t>
            </a:r>
            <a:r>
              <a:rPr lang="ru-RU"/>
              <a:t>Mac OS для </a:t>
            </a:r>
            <a:r>
              <a:rPr lang="ru-RU" smtClean="0"/>
              <a:t>приложений Dashboard </a:t>
            </a:r>
            <a:r>
              <a:rPr lang="ru-RU"/>
              <a:t>и</a:t>
            </a:r>
            <a:r>
              <a:rPr lang="ru-RU" smtClean="0"/>
              <a:t> </a:t>
            </a:r>
            <a:r>
              <a:rPr lang="en-US" smtClean="0"/>
              <a:t>Safari</a:t>
            </a:r>
            <a:endParaRPr lang="ru-RU"/>
          </a:p>
          <a:p>
            <a:r>
              <a:rPr lang="ru-RU"/>
              <a:t>Предложено W3C в качестве стандарта</a:t>
            </a:r>
          </a:p>
          <a:p>
            <a:r>
              <a:rPr lang="ru-RU"/>
              <a:t>Широко поддерживается современными браузерами</a:t>
            </a:r>
          </a:p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288032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www.yourdailymac.net/wp-content/uploads/2011/11/Safari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18" y="4801353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1.gstatic.com/images?q=tbn:ANd9GcRklFqOvaJfxdlsM_zL0rCrb3BK8KUQ1mcdeiAF54GPA0QRanSEsSwGdG7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10" y="4967228"/>
            <a:ext cx="2160240" cy="96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6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Возможности </a:t>
            </a:r>
            <a:r>
              <a:rPr lang="en-US" smtClean="0"/>
              <a:t>SVG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568952" cy="4525963"/>
          </a:xfrm>
        </p:spPr>
        <p:txBody>
          <a:bodyPr>
            <a:normAutofit/>
          </a:bodyPr>
          <a:lstStyle/>
          <a:p>
            <a:r>
              <a:rPr lang="ru-RU" b="1" smtClean="0"/>
              <a:t>Интерактивность</a:t>
            </a:r>
            <a:r>
              <a:rPr lang="ru-RU" smtClean="0"/>
              <a:t>. На каждый элемент можно повесить обработчик событий</a:t>
            </a:r>
          </a:p>
          <a:p>
            <a:r>
              <a:rPr lang="ru-RU" b="1" smtClean="0"/>
              <a:t>Анимация</a:t>
            </a:r>
          </a:p>
          <a:p>
            <a:pPr lvl="1"/>
            <a:r>
              <a:rPr lang="ru-RU" smtClean="0"/>
              <a:t>реализована с помощью языка </a:t>
            </a:r>
            <a:r>
              <a:rPr lang="en-US" smtClean="0">
                <a:hlinkClick r:id="rId2"/>
              </a:rPr>
              <a:t>SMIL</a:t>
            </a:r>
            <a:r>
              <a:rPr lang="en-US" smtClean="0"/>
              <a:t> </a:t>
            </a:r>
            <a:r>
              <a:rPr lang="ru-RU" smtClean="0"/>
              <a:t>или </a:t>
            </a:r>
            <a:r>
              <a:rPr lang="en-US" smtClean="0"/>
              <a:t>CSS Transform</a:t>
            </a:r>
            <a:endParaRPr lang="ru-RU" smtClean="0"/>
          </a:p>
          <a:p>
            <a:pPr lvl="1"/>
            <a:r>
              <a:rPr lang="ru-RU"/>
              <a:t>п</a:t>
            </a:r>
            <a:r>
              <a:rPr lang="ru-RU" smtClean="0"/>
              <a:t>ример: </a:t>
            </a:r>
            <a:r>
              <a:rPr lang="ru-RU" smtClean="0">
                <a:hlinkClick r:id="rId3"/>
              </a:rPr>
              <a:t>спиннер</a:t>
            </a:r>
            <a:r>
              <a:rPr lang="en-US" smtClean="0"/>
              <a:t>, </a:t>
            </a:r>
            <a:r>
              <a:rPr lang="ru-RU" smtClean="0">
                <a:hlinkClick r:id="rId4"/>
              </a:rPr>
              <a:t>гипножаба</a:t>
            </a:r>
            <a:endParaRPr lang="ru-RU"/>
          </a:p>
          <a:p>
            <a:r>
              <a:rPr lang="ru-RU" b="1" smtClean="0"/>
              <a:t>Скрипты. </a:t>
            </a:r>
            <a:r>
              <a:rPr lang="ru-RU"/>
              <a:t>SVG имеет ту же </a:t>
            </a:r>
            <a:r>
              <a:rPr lang="ru-RU" smtClean="0"/>
              <a:t>DOM</a:t>
            </a:r>
          </a:p>
          <a:p>
            <a:pPr lvl="1"/>
            <a:r>
              <a:rPr lang="ru-RU"/>
              <a:t>п</a:t>
            </a:r>
            <a:r>
              <a:rPr lang="ru-RU" smtClean="0"/>
              <a:t>ример: </a:t>
            </a:r>
            <a:r>
              <a:rPr lang="en-US">
                <a:hlinkClick r:id="rId5"/>
              </a:rPr>
              <a:t>Inbox Attack</a:t>
            </a:r>
            <a:endParaRPr lang="ru-RU" smtClean="0"/>
          </a:p>
          <a:p>
            <a:pPr lvl="1"/>
            <a:endParaRPr lang="ru-RU" b="1"/>
          </a:p>
          <a:p>
            <a:pPr lvl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67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5" y="116632"/>
            <a:ext cx="8229600" cy="157018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SVG</a:t>
            </a:r>
            <a:r>
              <a:rPr lang="ru-RU" sz="3600" dirty="0"/>
              <a:t> </a:t>
            </a:r>
            <a:r>
              <a:rPr lang="ru-RU" sz="3600" dirty="0" smtClean="0"/>
              <a:t>и </a:t>
            </a:r>
            <a:r>
              <a:rPr lang="en-US" sz="3600" dirty="0" smtClean="0"/>
              <a:t>Canvas. </a:t>
            </a:r>
            <a:r>
              <a:rPr lang="ru-RU" sz="3600" dirty="0" smtClean="0"/>
              <a:t>Область применения</a:t>
            </a:r>
            <a:endParaRPr lang="ru-RU" sz="3600" dirty="0"/>
          </a:p>
        </p:txBody>
      </p:sp>
      <p:pic>
        <p:nvPicPr>
          <p:cNvPr id="4" name="Picture Placeholder 2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r="1748"/>
          <a:stretch>
            <a:fillRect/>
          </a:stretch>
        </p:blipFill>
        <p:spPr>
          <a:xfrm>
            <a:off x="395536" y="1196752"/>
            <a:ext cx="8517519" cy="4968552"/>
          </a:xfrm>
        </p:spPr>
      </p:pic>
    </p:spTree>
    <p:extLst>
      <p:ext uri="{BB962C8B-B14F-4D97-AF65-F5344CB8AC3E}">
        <p14:creationId xmlns:p14="http://schemas.microsoft.com/office/powerpoint/2010/main" val="42471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Raphaël</a:t>
            </a:r>
            <a:r>
              <a:rPr lang="ru-RU" dirty="0" smtClean="0"/>
              <a:t> - </a:t>
            </a:r>
            <a:r>
              <a:rPr lang="en-US" dirty="0">
                <a:hlinkClick r:id="rId2"/>
              </a:rPr>
              <a:t>http://raphaeljs.com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endParaRPr lang="ru-RU" dirty="0" smtClean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37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video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HTML5 </a:t>
            </a:r>
            <a:r>
              <a:rPr lang="ru-RU" b="1" dirty="0" err="1"/>
              <a:t>video</a:t>
            </a:r>
            <a:r>
              <a:rPr lang="ru-RU" dirty="0"/>
              <a:t> — элемент, включённый в проект спецификации HTML 5, который используется для воспроизведения </a:t>
            </a:r>
            <a:r>
              <a:rPr lang="ru-RU" dirty="0" smtClean="0"/>
              <a:t>видео</a:t>
            </a:r>
            <a:endParaRPr lang="en-US" dirty="0" smtClean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dev.w3.org/html5/spec/the-video-element.html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081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HTML5 </a:t>
            </a:r>
            <a:r>
              <a:rPr lang="en-US" smtClean="0"/>
              <a:t>video (audio)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Не нужно никаких дополнительных кодеков, установленных программ или кода</a:t>
            </a:r>
          </a:p>
          <a:p>
            <a:r>
              <a:rPr lang="ru-RU"/>
              <a:t>Набор воспроизводимых форматов ограничен</a:t>
            </a:r>
          </a:p>
          <a:p>
            <a:r>
              <a:rPr lang="ru-RU"/>
              <a:t>Спецификация не предоставляет описания, как должны выглядеть элементы управления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9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Поддержка </a:t>
            </a:r>
            <a:r>
              <a:rPr lang="en-US" smtClean="0"/>
              <a:t>HTML5 video</a:t>
            </a:r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547664" y="5440363"/>
            <a:ext cx="5920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2015 г. – </a:t>
            </a:r>
            <a:r>
              <a:rPr lang="en-US" dirty="0" smtClean="0"/>
              <a:t>YouTube </a:t>
            </a:r>
            <a:r>
              <a:rPr lang="ru-RU" dirty="0" smtClean="0"/>
              <a:t>полностью перешел на </a:t>
            </a:r>
            <a:r>
              <a:rPr lang="en-US" dirty="0" smtClean="0"/>
              <a:t>HTML5 video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2" y="1556792"/>
            <a:ext cx="9036496" cy="35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HTML5 </a:t>
            </a:r>
            <a:r>
              <a:rPr lang="en-US" smtClean="0"/>
              <a:t>video. </a:t>
            </a:r>
            <a:r>
              <a:rPr lang="ru-RU" smtClean="0"/>
              <a:t>Использование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842493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&lt;video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"movie.webm"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poster=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"movie.jpg"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controls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70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&lt;!-- </a:t>
            </a:r>
            <a:r>
              <a:rPr lang="ru-RU" sz="17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Альтернативное содержимое --&gt;</a:t>
            </a:r>
            <a:r>
              <a:rPr lang="ru-RU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7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video&gt;</a:t>
            </a:r>
            <a:endParaRPr lang="en-US" sz="1700">
              <a:latin typeface="Courier New" pitchFamily="49" charset="0"/>
              <a:cs typeface="Courier New" pitchFamily="49" charset="0"/>
            </a:endParaRPr>
          </a:p>
          <a:p>
            <a:endParaRPr lang="ru-RU" sz="1700" smtClean="0"/>
          </a:p>
          <a:p>
            <a:pPr marL="0" indent="0">
              <a:buNone/>
            </a:pP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&lt;video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poster=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"movie.jpg"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controls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7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'movie.webm'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7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'video/webm; codecs="vp8.0, vorbis"'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7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'movie.ogv'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7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'video/ogg; codecs="theora, vorbis"'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b="1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7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'movie.mp4'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70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7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7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700" b="1">
                <a:solidFill>
                  <a:srgbClr val="8000FF"/>
                </a:solidFill>
                <a:latin typeface="Courier New" pitchFamily="49" charset="0"/>
                <a:cs typeface="Courier New" pitchFamily="49" charset="0"/>
              </a:rPr>
              <a:t>'video/mp4; codecs="avc1.4D401E, mp4a.40.2"'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/&gt;</a:t>
            </a:r>
            <a:r>
              <a:rPr lang="en-US" sz="17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700" b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17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7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video&gt;</a:t>
            </a:r>
            <a:endParaRPr lang="en-US" sz="1700">
              <a:latin typeface="Courier New" pitchFamily="49" charset="0"/>
              <a:cs typeface="Courier New" pitchFamily="49" charset="0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04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Видео-форматы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Ogg </a:t>
            </a:r>
            <a:r>
              <a:rPr lang="en-US" b="1" smtClean="0"/>
              <a:t>Theora </a:t>
            </a:r>
            <a:r>
              <a:rPr lang="en-US" smtClean="0"/>
              <a:t>–</a:t>
            </a:r>
            <a:r>
              <a:rPr lang="en-US" b="1" smtClean="0"/>
              <a:t> </a:t>
            </a:r>
            <a:r>
              <a:rPr lang="ru-RU" smtClean="0"/>
              <a:t>открытый, разработан </a:t>
            </a:r>
            <a:r>
              <a:rPr lang="en-US" smtClean="0"/>
              <a:t>Xiph.Org </a:t>
            </a:r>
            <a:endParaRPr lang="ru-RU" smtClean="0"/>
          </a:p>
          <a:p>
            <a:r>
              <a:rPr lang="en-US" b="1" smtClean="0"/>
              <a:t>H.264</a:t>
            </a:r>
            <a:r>
              <a:rPr lang="ru-RU" smtClean="0"/>
              <a:t> – лицензируемый стандарт, патентные отчисления за использование, эффективнее по соотношению качество</a:t>
            </a:r>
            <a:r>
              <a:rPr lang="en-US" smtClean="0"/>
              <a:t>/</a:t>
            </a:r>
            <a:r>
              <a:rPr lang="ru-RU" smtClean="0"/>
              <a:t>битрейт</a:t>
            </a:r>
          </a:p>
          <a:p>
            <a:r>
              <a:rPr lang="en-US" b="1" smtClean="0"/>
              <a:t>WebM (VP8)</a:t>
            </a:r>
            <a:r>
              <a:rPr lang="ru-RU" smtClean="0"/>
              <a:t>– открытый, разработан </a:t>
            </a:r>
            <a:r>
              <a:rPr lang="en-US" smtClean="0"/>
              <a:t>Google</a:t>
            </a:r>
            <a:endParaRPr lang="ru-RU" smtClean="0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73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Поддержка форматов видео</a:t>
            </a:r>
            <a:endParaRPr lang="ru-RU"/>
          </a:p>
        </p:txBody>
      </p:sp>
      <p:graphicFrame>
        <p:nvGraphicFramePr>
          <p:cNvPr id="4" name="Объект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562637"/>
              </p:ext>
            </p:extLst>
          </p:nvPr>
        </p:nvGraphicFramePr>
        <p:xfrm>
          <a:off x="457200" y="2996952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ogg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theora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H.264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WebM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3" descr="C:\Users\Bingo\Pictures\browsers\chro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Bingo\Pictures\browsers\firef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Bingo\Pictures\browsers\i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Bingo\Pictures\browsers\ope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56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Bingo\Pictures\browsers\safar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3077240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6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Поддержка форматов </a:t>
            </a:r>
            <a:r>
              <a:rPr lang="ru-RU" smtClean="0"/>
              <a:t>аудио</a:t>
            </a:r>
            <a:endParaRPr lang="ru-RU"/>
          </a:p>
        </p:txBody>
      </p:sp>
      <p:graphicFrame>
        <p:nvGraphicFramePr>
          <p:cNvPr id="4" name="Объект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372814"/>
              </p:ext>
            </p:extLst>
          </p:nvPr>
        </p:nvGraphicFramePr>
        <p:xfrm>
          <a:off x="457200" y="2996952"/>
          <a:ext cx="8229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ogg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vorbis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mp3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wav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AAC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3" descr="C:\Users\Bingo\Pictures\browsers\chro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Bingo\Pictures\browsers\firef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Bingo\Pictures\browsers\i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Bingo\Pictures\browsers\ope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56" y="3076605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Bingo\Pictures\browsers\safar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38" y="3077240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49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/>
              <a:t>Поддержка </a:t>
            </a:r>
            <a:r>
              <a:rPr lang="en-US" sz="4400" dirty="0" smtClean="0"/>
              <a:t>Canvas</a:t>
            </a:r>
            <a:endParaRPr lang="ru-R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520232" y="5054296"/>
            <a:ext cx="6580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/>
              <a:t>Имитация: через </a:t>
            </a:r>
            <a:r>
              <a:rPr lang="en-US" sz="2000"/>
              <a:t>VML </a:t>
            </a:r>
            <a:r>
              <a:rPr lang="en-US" sz="2000">
                <a:hlinkClick r:id="rId2"/>
              </a:rPr>
              <a:t>ExplorerCanvas</a:t>
            </a:r>
            <a:r>
              <a:rPr lang="en-US" sz="2000"/>
              <a:t>, </a:t>
            </a:r>
            <a:r>
              <a:rPr lang="ru-RU" sz="2000"/>
              <a:t>через </a:t>
            </a:r>
            <a:r>
              <a:rPr lang="en-US" sz="2000"/>
              <a:t>Flash </a:t>
            </a:r>
            <a:r>
              <a:rPr lang="en-US" sz="2000">
                <a:hlinkClick r:id="rId3"/>
              </a:rPr>
              <a:t>fxCanvas</a:t>
            </a:r>
            <a:r>
              <a:rPr lang="en-US"/>
              <a:t>.</a:t>
            </a: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92" y="1460829"/>
            <a:ext cx="8862477" cy="33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HTML5 Video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mtClean="0"/>
              <a:t>Атрибуты:</a:t>
            </a:r>
          </a:p>
          <a:p>
            <a:pPr lvl="1"/>
            <a:r>
              <a:rPr lang="en-US"/>
              <a:t>p</a:t>
            </a:r>
            <a:r>
              <a:rPr lang="en-US" smtClean="0"/>
              <a:t>oster</a:t>
            </a:r>
          </a:p>
          <a:p>
            <a:pPr lvl="1"/>
            <a:r>
              <a:rPr lang="en-US"/>
              <a:t>h</a:t>
            </a:r>
            <a:r>
              <a:rPr lang="en-US" smtClean="0"/>
              <a:t>eight/width</a:t>
            </a:r>
          </a:p>
          <a:p>
            <a:pPr lvl="1"/>
            <a:r>
              <a:rPr lang="en-US"/>
              <a:t>l</a:t>
            </a:r>
            <a:r>
              <a:rPr lang="en-US" smtClean="0"/>
              <a:t>oop</a:t>
            </a:r>
          </a:p>
          <a:p>
            <a:pPr lvl="1"/>
            <a:r>
              <a:rPr lang="en-US"/>
              <a:t>p</a:t>
            </a:r>
            <a:r>
              <a:rPr lang="en-US" smtClean="0"/>
              <a:t>reload</a:t>
            </a:r>
          </a:p>
          <a:p>
            <a:r>
              <a:rPr lang="ru-RU" smtClean="0"/>
              <a:t>Методы управления</a:t>
            </a:r>
          </a:p>
          <a:p>
            <a:pPr lvl="1"/>
            <a:r>
              <a:rPr lang="en-US"/>
              <a:t>l</a:t>
            </a:r>
            <a:r>
              <a:rPr lang="en-US" smtClean="0"/>
              <a:t>oad()</a:t>
            </a:r>
          </a:p>
          <a:p>
            <a:pPr lvl="1"/>
            <a:r>
              <a:rPr lang="en-US" smtClean="0"/>
              <a:t>canPlayType()</a:t>
            </a:r>
          </a:p>
          <a:p>
            <a:pPr lvl="1"/>
            <a:r>
              <a:rPr lang="en-US"/>
              <a:t>p</a:t>
            </a:r>
            <a:r>
              <a:rPr lang="en-US" smtClean="0"/>
              <a:t>lay()</a:t>
            </a:r>
          </a:p>
          <a:p>
            <a:pPr lvl="1"/>
            <a:r>
              <a:rPr lang="en-US"/>
              <a:t>p</a:t>
            </a:r>
            <a:r>
              <a:rPr lang="en-US" smtClean="0"/>
              <a:t>ause()</a:t>
            </a:r>
          </a:p>
          <a:p>
            <a:pPr lvl="1"/>
            <a:r>
              <a:rPr lang="en-US" smtClean="0"/>
              <a:t>addTrack()</a:t>
            </a:r>
          </a:p>
          <a:p>
            <a:pPr marL="457200" lvl="1" indent="0">
              <a:buNone/>
            </a:pPr>
            <a:r>
              <a:rPr lang="en-US"/>
              <a:t>	</a:t>
            </a:r>
            <a:r>
              <a:rPr lang="en-US" smtClean="0"/>
              <a:t>		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9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i="1" dirty="0" err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audio 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9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getElementsByTagName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'audio'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en-US" sz="19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9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900" b="1" i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play 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9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getElementsByClassName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'play'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)[</a:t>
            </a:r>
            <a:r>
              <a:rPr lang="en-US" sz="19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19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play</a:t>
            </a:r>
            <a:r>
              <a:rPr lang="en-US" sz="19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addEventListener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900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click'</a:t>
            </a:r>
            <a:r>
              <a:rPr lang="en-US" sz="19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900" b="1" i="1" dirty="0" err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){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b="1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b="1" i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i="1" dirty="0" err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 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9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target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b="1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b="1" i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i="1" dirty="0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audio</a:t>
            </a:r>
            <a:r>
              <a:rPr lang="en-US" sz="19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paused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audio</a:t>
            </a:r>
            <a:r>
              <a:rPr lang="en-US" sz="19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play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innerHTML</a:t>
            </a:r>
            <a:r>
              <a:rPr lang="en-US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'pause'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i="1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audio</a:t>
            </a:r>
            <a:r>
              <a:rPr lang="en-US" sz="19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pause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9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innerHTML</a:t>
            </a:r>
            <a:r>
              <a:rPr lang="en-US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'play'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19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9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preventDefault</a:t>
            </a:r>
            <a:r>
              <a:rPr lang="en-US" sz="19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19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});</a:t>
            </a:r>
            <a:endParaRPr lang="en-US" sz="1900" dirty="0">
              <a:latin typeface="Courier New" pitchFamily="49" charset="0"/>
              <a:cs typeface="Courier New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48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Особенности </a:t>
            </a:r>
            <a:r>
              <a:rPr lang="en-US" smtClean="0"/>
              <a:t>Canvas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Растровый,</a:t>
            </a:r>
            <a:r>
              <a:rPr lang="ru-RU" dirty="0"/>
              <a:t> а не векторный → </a:t>
            </a:r>
            <a:r>
              <a:rPr lang="ru-RU" b="1" dirty="0"/>
              <a:t>не</a:t>
            </a:r>
            <a:r>
              <a:rPr lang="ru-RU" dirty="0"/>
              <a:t> </a:t>
            </a:r>
            <a:r>
              <a:rPr lang="ru-RU" dirty="0" smtClean="0"/>
              <a:t>масштабируется</a:t>
            </a:r>
          </a:p>
          <a:p>
            <a:r>
              <a:rPr lang="ru-RU" dirty="0" smtClean="0"/>
              <a:t>Работает </a:t>
            </a:r>
            <a:r>
              <a:rPr lang="ru-RU" dirty="0"/>
              <a:t>через </a:t>
            </a:r>
            <a:r>
              <a:rPr lang="ru-RU" b="1" dirty="0" err="1"/>
              <a:t>JavaScript</a:t>
            </a:r>
            <a:r>
              <a:rPr lang="ru-RU" dirty="0"/>
              <a:t> → ограниченная доступность</a:t>
            </a:r>
          </a:p>
          <a:p>
            <a:r>
              <a:rPr lang="ru-RU" b="1" dirty="0"/>
              <a:t>Плоская картинка</a:t>
            </a:r>
            <a:r>
              <a:rPr lang="ru-RU" dirty="0"/>
              <a:t> → отсутствие </a:t>
            </a:r>
            <a:r>
              <a:rPr lang="ru-RU" dirty="0" smtClean="0"/>
              <a:t>содержимого</a:t>
            </a:r>
            <a:endParaRPr lang="ru-RU" dirty="0"/>
          </a:p>
          <a:p>
            <a:r>
              <a:rPr lang="ru-RU" dirty="0" smtClean="0"/>
              <a:t>Изменения </a:t>
            </a:r>
            <a:r>
              <a:rPr lang="ru-RU" dirty="0"/>
              <a:t>требуют полной </a:t>
            </a:r>
            <a:r>
              <a:rPr lang="ru-RU" dirty="0" smtClean="0"/>
              <a:t>перерисовки</a:t>
            </a:r>
            <a:endParaRPr lang="en-US" dirty="0" smtClean="0"/>
          </a:p>
          <a:p>
            <a:r>
              <a:rPr lang="ru-RU" dirty="0" smtClean="0"/>
              <a:t>Не используются плагины</a:t>
            </a:r>
          </a:p>
          <a:p>
            <a:r>
              <a:rPr lang="ru-RU" dirty="0" smtClean="0"/>
              <a:t>Экспорт в статичный файл</a:t>
            </a:r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7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Варинты</a:t>
            </a:r>
            <a:r>
              <a:rPr lang="ru-RU" dirty="0" smtClean="0"/>
              <a:t> использования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Визуализация данных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64" y="2551192"/>
            <a:ext cx="7021513" cy="37084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6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Варинты использования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mtClean="0"/>
              <a:t>Анимированная графика</a:t>
            </a:r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63" y="2441464"/>
            <a:ext cx="7021513" cy="39243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61662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1_Оформление по умолчанию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1_Оформление по умолчанию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Оформление по умолчанию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Оформление по умолчанию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28974</TotalTime>
  <Words>1422</Words>
  <Application>Microsoft Office PowerPoint</Application>
  <PresentationFormat>Экран (4:3)</PresentationFormat>
  <Paragraphs>356</Paragraphs>
  <Slides>61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61</vt:i4>
      </vt:variant>
    </vt:vector>
  </HeadingPairs>
  <TitlesOfParts>
    <vt:vector size="68" baseType="lpstr">
      <vt:lpstr>Arial</vt:lpstr>
      <vt:lpstr>Calibri</vt:lpstr>
      <vt:lpstr>Courier New</vt:lpstr>
      <vt:lpstr>Times New Roman</vt:lpstr>
      <vt:lpstr>Verdana</vt:lpstr>
      <vt:lpstr>Theme1</vt:lpstr>
      <vt:lpstr>Office Theme</vt:lpstr>
      <vt:lpstr>Графика и мультимедиа в HTML5</vt:lpstr>
      <vt:lpstr>Мультимедия в HTML5</vt:lpstr>
      <vt:lpstr>Презентация PowerPoint</vt:lpstr>
      <vt:lpstr>Canvas</vt:lpstr>
      <vt:lpstr>Появление Canvas</vt:lpstr>
      <vt:lpstr>Поддержка Canvas</vt:lpstr>
      <vt:lpstr>Особенности Canvas</vt:lpstr>
      <vt:lpstr>Варинты использования</vt:lpstr>
      <vt:lpstr>Варинты использования</vt:lpstr>
      <vt:lpstr>Варинты использования</vt:lpstr>
      <vt:lpstr>Варинты использования</vt:lpstr>
      <vt:lpstr>Canvas. Использование</vt:lpstr>
      <vt:lpstr>2D контекст отрисовки</vt:lpstr>
      <vt:lpstr>2D контекст отрисовки</vt:lpstr>
      <vt:lpstr>Стандартная система кординат</vt:lpstr>
      <vt:lpstr>Canvas API</vt:lpstr>
      <vt:lpstr>Прямоугольник</vt:lpstr>
      <vt:lpstr>Круг</vt:lpstr>
      <vt:lpstr>Кривые</vt:lpstr>
      <vt:lpstr>Рисование линий</vt:lpstr>
      <vt:lpstr>Изображения</vt:lpstr>
      <vt:lpstr>Изображения</vt:lpstr>
      <vt:lpstr>Работа с пикселями</vt:lpstr>
      <vt:lpstr>Работа с пикселями</vt:lpstr>
      <vt:lpstr>Примеры</vt:lpstr>
      <vt:lpstr>Текст</vt:lpstr>
      <vt:lpstr>Наложение (Compositing).</vt:lpstr>
      <vt:lpstr>Тени (Shadow API)</vt:lpstr>
      <vt:lpstr>Градиенты</vt:lpstr>
      <vt:lpstr>Трансформация.</vt:lpstr>
      <vt:lpstr>Анимация</vt:lpstr>
      <vt:lpstr>Фреймфорки</vt:lpstr>
      <vt:lpstr>Ссылки</vt:lpstr>
      <vt:lpstr>3D Canvas (WebGL)</vt:lpstr>
      <vt:lpstr>WebGL</vt:lpstr>
      <vt:lpstr>WebGL</vt:lpstr>
      <vt:lpstr>WebGL контекст</vt:lpstr>
      <vt:lpstr>WebGL</vt:lpstr>
      <vt:lpstr>WebGL</vt:lpstr>
      <vt:lpstr>WebGL. Вектор атаки</vt:lpstr>
      <vt:lpstr>Поддержка WebGL</vt:lpstr>
      <vt:lpstr>WebVR</vt:lpstr>
      <vt:lpstr>Virtual Reality Website</vt:lpstr>
      <vt:lpstr>Библиотеки</vt:lpstr>
      <vt:lpstr>SVG</vt:lpstr>
      <vt:lpstr>SVG</vt:lpstr>
      <vt:lpstr>Поддержка SVG</vt:lpstr>
      <vt:lpstr>SVG. Пример</vt:lpstr>
      <vt:lpstr>Возможности SVG</vt:lpstr>
      <vt:lpstr>Возможности SVG</vt:lpstr>
      <vt:lpstr>SVG и Canvas. Область применения</vt:lpstr>
      <vt:lpstr>Ссылки</vt:lpstr>
      <vt:lpstr>HTML5 video</vt:lpstr>
      <vt:lpstr>HTML5 video (audio)</vt:lpstr>
      <vt:lpstr>Поддержка HTML5 video</vt:lpstr>
      <vt:lpstr>HTML5 video. Использование</vt:lpstr>
      <vt:lpstr>Видео-форматы</vt:lpstr>
      <vt:lpstr>Поддержка форматов видео</vt:lpstr>
      <vt:lpstr>Поддержка форматов аудио</vt:lpstr>
      <vt:lpstr>HTML5 Video</vt:lpstr>
      <vt:lpstr>Пример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</dc:creator>
  <cp:lastModifiedBy>Eugene</cp:lastModifiedBy>
  <cp:revision>159</cp:revision>
  <dcterms:created xsi:type="dcterms:W3CDTF">2012-10-25T12:22:27Z</dcterms:created>
  <dcterms:modified xsi:type="dcterms:W3CDTF">2016-11-19T07:31:56Z</dcterms:modified>
</cp:coreProperties>
</file>